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15A7-2054-46EB-AFF4-AB277448A982}" type="datetimeFigureOut">
              <a:rPr lang="pt-BR" smtClean="0"/>
              <a:t>20/11/2012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E284-FD1F-487F-B02D-9DD4D634B2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15A7-2054-46EB-AFF4-AB277448A982}" type="datetimeFigureOut">
              <a:rPr lang="pt-BR" smtClean="0"/>
              <a:t>20/11/2012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E284-FD1F-487F-B02D-9DD4D634B2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15A7-2054-46EB-AFF4-AB277448A982}" type="datetimeFigureOut">
              <a:rPr lang="pt-BR" smtClean="0"/>
              <a:t>20/11/2012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E284-FD1F-487F-B02D-9DD4D634B2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15A7-2054-46EB-AFF4-AB277448A982}" type="datetimeFigureOut">
              <a:rPr lang="pt-BR" smtClean="0"/>
              <a:t>20/11/2012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E284-FD1F-487F-B02D-9DD4D634B2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15A7-2054-46EB-AFF4-AB277448A982}" type="datetimeFigureOut">
              <a:rPr lang="pt-BR" smtClean="0"/>
              <a:t>20/11/2012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E284-FD1F-487F-B02D-9DD4D634B2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15A7-2054-46EB-AFF4-AB277448A982}" type="datetimeFigureOut">
              <a:rPr lang="pt-BR" smtClean="0"/>
              <a:t>20/11/2012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E284-FD1F-487F-B02D-9DD4D634B2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15A7-2054-46EB-AFF4-AB277448A982}" type="datetimeFigureOut">
              <a:rPr lang="pt-BR" smtClean="0"/>
              <a:t>20/11/2012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E284-FD1F-487F-B02D-9DD4D634B2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15A7-2054-46EB-AFF4-AB277448A982}" type="datetimeFigureOut">
              <a:rPr lang="pt-BR" smtClean="0"/>
              <a:t>20/11/2012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E284-FD1F-487F-B02D-9DD4D634B2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15A7-2054-46EB-AFF4-AB277448A982}" type="datetimeFigureOut">
              <a:rPr lang="pt-BR" smtClean="0"/>
              <a:t>20/11/2012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E284-FD1F-487F-B02D-9DD4D634B2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15A7-2054-46EB-AFF4-AB277448A982}" type="datetimeFigureOut">
              <a:rPr lang="pt-BR" smtClean="0"/>
              <a:t>20/11/2012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E284-FD1F-487F-B02D-9DD4D634B2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15A7-2054-46EB-AFF4-AB277448A982}" type="datetimeFigureOut">
              <a:rPr lang="pt-BR" smtClean="0"/>
              <a:t>20/11/2012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E284-FD1F-487F-B02D-9DD4D634B22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C15A7-2054-46EB-AFF4-AB277448A982}" type="datetimeFigureOut">
              <a:rPr lang="pt-BR" smtClean="0"/>
              <a:t>20/11/2012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7E284-FD1F-487F-B02D-9DD4D634B22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352928" cy="1470025"/>
          </a:xfrm>
        </p:spPr>
        <p:txBody>
          <a:bodyPr>
            <a:normAutofit/>
          </a:bodyPr>
          <a:lstStyle/>
          <a:p>
            <a:pPr algn="l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sociologia no ensino médio: a temática da inclusão social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xplorando textos legais e materiais didáticos para a montagem de aulas</a:t>
            </a:r>
          </a:p>
          <a:p>
            <a:pPr algn="l"/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					</a:t>
            </a:r>
          </a:p>
          <a:p>
            <a:pPr algn="l"/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rafael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inane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bezerra (rginane@gmail.com)</a:t>
            </a:r>
          </a:p>
          <a:p>
            <a:pPr algn="l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dtpen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ufpr</a:t>
            </a:r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491654"/>
          </a:xfrm>
        </p:spPr>
        <p:txBody>
          <a:bodyPr/>
          <a:lstStyle/>
          <a:p>
            <a:pPr algn="ctr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2012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	na regulação de matérias culturalmente delicadas, como, por exemplo, a linguagem oficial, os currículos da educação pública, o status das igrejas e das comunidades religiosas, as normas do direito penal (por exemplo, quanto ao aborto), mas também em assuntos menos chamativos, como, por exemplo, a posição da família e dos consórcios semelhantes ao matrimônio, a aceitação de normas de segurança ou delimitação das esferas pública e privada – em tudo isso reflete-se amiúde apenas o autoentendimento ético-político de uma cultura majoritária, dominante por motivos históricos. Por causa de tais regras, implicitamente repressivas, mesmo dentro de uma comunidade republicana que garanta formalmente a igualdade de direitos para todos, pode eclodir um conflito cultural movido pelas minorias desprezadas contra a cultura da maioria.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r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a reivindicação dos direitos culturais das minorias, como exposto por </a:t>
            </a:r>
            <a:r>
              <a:rPr lang="pt-BR" sz="1800" dirty="0" err="1" smtClean="0">
                <a:latin typeface="Times New Roman" pitchFamily="18" charset="0"/>
                <a:cs typeface="Times New Roman" pitchFamily="18" charset="0"/>
              </a:rPr>
              <a:t>habermas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, encontra amparo nas democracias contemporâneas, na medida em que se alcança</a:t>
            </a:r>
          </a:p>
          <a:p>
            <a:pPr algn="r"/>
            <a:endParaRPr lang="pt-BR" sz="18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pt-B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pt-BR" sz="1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BR" sz="1800" b="1" dirty="0" smtClean="0">
                <a:latin typeface="Times New Roman" pitchFamily="18" charset="0"/>
                <a:cs typeface="Times New Roman" pitchFamily="18" charset="0"/>
              </a:rPr>
              <a:t> coexistência das diferenças, considerando a possibilidade de os discursos de autoentendimento se submeterem ao debate público, cientes de que estarão vinculados à coerção do melhor argumento</a:t>
            </a:r>
          </a:p>
          <a:p>
            <a:pPr algn="r"/>
            <a:endParaRPr lang="pt-BR" sz="18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pt-B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pt-B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http://www.4shared.com/office/Enh_EkpN/Habermas_Jurgen_-_A_inclusao_d.html</a:t>
            </a:r>
            <a:endParaRPr lang="pt-B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fami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9402" y="0"/>
            <a:ext cx="712519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/>
          </a:bodyPr>
          <a:lstStyle/>
          <a:p>
            <a:pPr algn="r"/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otas preliminares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800" dirty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nós, num contexto de guerra cultural...</a:t>
            </a:r>
            <a:br>
              <a:rPr lang="pt-B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800" dirty="0">
                <a:latin typeface="Times New Roman" pitchFamily="18" charset="0"/>
                <a:cs typeface="Times New Roman" pitchFamily="18" charset="0"/>
              </a:rPr>
            </a:b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ituação 1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: chamem o professor de sociologia</a:t>
            </a:r>
            <a:br>
              <a:rPr lang="pt-B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800" dirty="0">
                <a:latin typeface="Times New Roman" pitchFamily="18" charset="0"/>
                <a:cs typeface="Times New Roman" pitchFamily="18" charset="0"/>
              </a:rPr>
            </a:b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situação 2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: cale-se, professor de sociologia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própria sociologia está em disputa e sobre ela são projetados diferentes anseios...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pPr algn="l"/>
            <a:r>
              <a:rPr lang="pt-BR" sz="28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BR" sz="2800" dirty="0" err="1" smtClean="0">
                <a:latin typeface="Times New Roman" pitchFamily="18" charset="0"/>
                <a:cs typeface="Times New Roman" pitchFamily="18" charset="0"/>
              </a:rPr>
              <a:t>cn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+ (2007)</a:t>
            </a:r>
            <a:br>
              <a:rPr lang="pt-B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800" dirty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eixo temático política e sociedade</a:t>
            </a:r>
            <a:br>
              <a:rPr lang="pt-B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800" dirty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	política e movimentos sociais (mudanças sociais; 	movimentos sociais no </a:t>
            </a:r>
            <a:r>
              <a:rPr lang="pt-BR" sz="2800" dirty="0" err="1" smtClean="0">
                <a:latin typeface="Times New Roman" pitchFamily="18" charset="0"/>
                <a:cs typeface="Times New Roman" pitchFamily="18" charset="0"/>
              </a:rPr>
              <a:t>brasil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pt-B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800" dirty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	política e cidadania (legitimidade do poder e 	democracia; formas de participação e direitos do 	cidadão)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pPr algn="r"/>
            <a:r>
              <a:rPr lang="pt-BR" sz="28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pt-BR" sz="2800" dirty="0" err="1" smtClean="0">
                <a:latin typeface="Times New Roman" pitchFamily="18" charset="0"/>
                <a:cs typeface="Times New Roman" pitchFamily="18" charset="0"/>
              </a:rPr>
              <a:t>nem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/ matriz</a:t>
            </a:r>
            <a:br>
              <a:rPr lang="pt-B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800" dirty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h10 – reconhecer a dinâmica da organização dos movimentos sociais e a importância da participação da coletividade na transformação da realidade histórico-geográfica</a:t>
            </a:r>
            <a:br>
              <a:rPr lang="pt-B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800" dirty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h13 – analisar a atuação dos movimentos sociais que contribuíram para mudanças ou rupturas em processos de disputa pelo poder</a:t>
            </a:r>
            <a:br>
              <a:rPr lang="pt-B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800" dirty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h25 – identificar estratégias que promovam formas de inclusão social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 numCol="2"/>
          <a:lstStyle/>
          <a:p>
            <a:pPr algn="l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movimento representado na imagem, do início dos anos 1990, arrebatou milhares de jovens no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brasil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nesse contexto, a juventude, movida por um forte sentimento cívico</a:t>
            </a:r>
            <a:br>
              <a:rPr lang="pt-BR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000" dirty="0">
                <a:latin typeface="Times New Roman" pitchFamily="18" charset="0"/>
                <a:cs typeface="Times New Roman" pitchFamily="18" charset="0"/>
              </a:rPr>
            </a:b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000" dirty="0">
                <a:latin typeface="Times New Roman" pitchFamily="18" charset="0"/>
                <a:cs typeface="Times New Roman" pitchFamily="18" charset="0"/>
              </a:rPr>
            </a:b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000" dirty="0">
                <a:latin typeface="Times New Roman" pitchFamily="18" charset="0"/>
                <a:cs typeface="Times New Roman" pitchFamily="18" charset="0"/>
              </a:rPr>
            </a:b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tornou-se porta-voz da 	sociedade e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inflenciou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no 	processo de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imeachmentt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do 	então presidente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collor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000" dirty="0">
                <a:latin typeface="Times New Roman" pitchFamily="18" charset="0"/>
                <a:cs typeface="Times New Roman" pitchFamily="18" charset="0"/>
              </a:rPr>
            </a:b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br>
              <a:rPr lang="pt-BR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(2009)</a:t>
            </a:r>
            <a:endParaRPr lang="pt-BR" dirty="0"/>
          </a:p>
        </p:txBody>
      </p:sp>
      <p:pic>
        <p:nvPicPr>
          <p:cNvPr id="3" name="Imagem 2" descr="RICOS CARAS PINTADAS POLITICA.jpg"/>
          <p:cNvPicPr>
            <a:picLocks noChangeAspect="1"/>
          </p:cNvPicPr>
          <p:nvPr/>
        </p:nvPicPr>
        <p:blipFill>
          <a:blip r:embed="rId2" cstate="print"/>
          <a:srcRect r="58663" b="22000"/>
          <a:stretch>
            <a:fillRect/>
          </a:stretch>
        </p:blipFill>
        <p:spPr>
          <a:xfrm>
            <a:off x="467544" y="260648"/>
            <a:ext cx="3779912" cy="401191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2010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a década de 1990, os movimentos sociais camponeses e as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ongs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tiveram destaque, ao lado de outros sujeitos coletivos. na sociedade brasileira, a ação dos movimentos sociais vem construindo lentamente um conjunto de práticas democráticas no interior das escolas, das comunidades, dos grupos organizados e na interface da sociedade civil com o estado.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diálogo, o confronto e o conflito têm sido os motores no processo de construção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democráica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>
              <a:buNone/>
            </a:pP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souza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, m. a.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movimenos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sociais no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brasil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contemorâneo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pt-BR" sz="19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t-BR" sz="1900" dirty="0" smtClean="0">
                <a:latin typeface="Times New Roman" pitchFamily="18" charset="0"/>
                <a:cs typeface="Times New Roman" pitchFamily="18" charset="0"/>
              </a:rPr>
              <a:t>egundo o texto, os movimentos sociais contribuem ara o processo de construção democrática, porque</a:t>
            </a:r>
          </a:p>
          <a:p>
            <a:pPr algn="r">
              <a:buNone/>
            </a:pPr>
            <a:endParaRPr lang="pt-BR" sz="19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pt-BR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pt-BR" sz="19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pt-BR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pt-BR" sz="19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pt-BR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pt-BR" sz="19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BR" sz="1900" dirty="0" smtClean="0">
                <a:latin typeface="Times New Roman" pitchFamily="18" charset="0"/>
                <a:cs typeface="Times New Roman" pitchFamily="18" charset="0"/>
              </a:rPr>
              <a:t>ressionam o estado para o atendimento das demandas da sociedade</a:t>
            </a:r>
            <a:endParaRPr lang="pt-BR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2011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	a lei 10.639, de 9 de janeiro de 2003, inclui no currículo dos estabelecimentos de ensino fundamental e médio, oficiais e articulares, a obrigatoriedade do ensino sobre história e cultura afro-brasileira e determina que o conteúdo programático incluirá o estudo da história da áfrica e dos africanos, a luta dos negros no </a:t>
            </a:r>
            <a:r>
              <a:rPr lang="pt-BR" sz="1800" dirty="0" err="1" smtClean="0">
                <a:latin typeface="Times New Roman" pitchFamily="18" charset="0"/>
                <a:cs typeface="Times New Roman" pitchFamily="18" charset="0"/>
              </a:rPr>
              <a:t>brasil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, a cultura negra brasileira e o negro na formação da sociedade nacional, resgatando a contribuição do povo negro nas áreas social, econômica e política pertinentes à história do </a:t>
            </a:r>
            <a:r>
              <a:rPr lang="pt-BR" sz="1800" dirty="0" err="1" smtClean="0">
                <a:latin typeface="Times New Roman" pitchFamily="18" charset="0"/>
                <a:cs typeface="Times New Roman" pitchFamily="18" charset="0"/>
              </a:rPr>
              <a:t>brasil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, além de instituir, no cenário escolar, o dia 20 de novembro como data comemorativa do “dia da consciência negra”. (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www.planalto.gov.br</a:t>
            </a: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None/>
            </a:pPr>
            <a:endParaRPr lang="pt-BR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	a referida lei representa um avanço não só para a educação nacional, mas também para a sociedade brasileira, porque</a:t>
            </a:r>
          </a:p>
          <a:p>
            <a:pPr algn="just">
              <a:buNone/>
            </a:pPr>
            <a:endParaRPr lang="pt-BR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		impulsiona o reconhecimento da pluralidade étnico –racial do país</a:t>
            </a:r>
            <a:endParaRPr lang="pt-B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133</Words>
  <Application>Microsoft Office PowerPoint</Application>
  <PresentationFormat>Apresentação na tela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sociologia no ensino médio: a temática da inclusão social</vt:lpstr>
      <vt:lpstr>Slide 2</vt:lpstr>
      <vt:lpstr>notas preliminares   nós, num contexto de guerra cultural...  situação 1: chamem o professor de sociologia  situação 2: cale-se, professor de sociologia</vt:lpstr>
      <vt:lpstr>a própria sociologia está em disputa e sobre ela são projetados diferentes anseios...</vt:lpstr>
      <vt:lpstr>pcn+ (2007)  eixo temático política e sociedade   política e movimentos sociais (mudanças sociais;  movimentos sociais no brasil)   política e cidadania (legitimidade do poder e  democracia; formas de participação e direitos do  cidadão)</vt:lpstr>
      <vt:lpstr>enem / matriz  h10 – reconhecer a dinâmica da organização dos movimentos sociais e a importância da participação da coletividade na transformação da realidade histórico-geográfica  h13 – analisar a atuação dos movimentos sociais que contribuíram para mudanças ou rupturas em processos de disputa pelo poder  h25 – identificar estratégias que promovam formas de inclusão social</vt:lpstr>
      <vt:lpstr>       o movimento representado na imagem, do início dos anos 1990, arrebatou milhares de jovens no brasil  nesse contexto, a juventude, movida por um forte sentimento cívico          tornou-se porta-voz da  sociedade e inflenciou no  processo de imeachmentt do  então presidente collor      (2009)</vt:lpstr>
      <vt:lpstr>2010</vt:lpstr>
      <vt:lpstr>2011</vt:lpstr>
      <vt:lpstr>2012</vt:lpstr>
      <vt:lpstr>http://www.4shared.com/office/Enh_EkpN/Habermas_Jurgen_-_A_inclusao_d.html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sociologia no ensino médio: a temática da inclusão social</dc:title>
  <dc:creator>CLIENTE</dc:creator>
  <cp:lastModifiedBy>CLIENTE</cp:lastModifiedBy>
  <cp:revision>6</cp:revision>
  <dcterms:created xsi:type="dcterms:W3CDTF">2012-11-20T18:29:48Z</dcterms:created>
  <dcterms:modified xsi:type="dcterms:W3CDTF">2012-11-20T19:23:56Z</dcterms:modified>
</cp:coreProperties>
</file>